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ink/ink1.xml" ContentType="application/inkml+xml"/>
  <Override PartName="/ppt/notesSlides/notesSlide2.xml" ContentType="application/vnd.openxmlformats-officedocument.presentationml.notesSlide+xml"/>
  <Override PartName="/ppt/ink/ink2.xml" ContentType="application/inkml+xml"/>
  <Override PartName="/ppt/notesSlides/notesSlide3.xml" ContentType="application/vnd.openxmlformats-officedocument.presentationml.notesSlide+xml"/>
  <Override PartName="/ppt/ink/ink3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380" r:id="rId2"/>
    <p:sldId id="379" r:id="rId3"/>
    <p:sldId id="381" r:id="rId4"/>
    <p:sldId id="383" r:id="rId5"/>
    <p:sldId id="337" r:id="rId6"/>
    <p:sldId id="346" r:id="rId7"/>
    <p:sldId id="351" r:id="rId8"/>
    <p:sldId id="325" r:id="rId9"/>
    <p:sldId id="336" r:id="rId10"/>
    <p:sldId id="384" r:id="rId11"/>
    <p:sldId id="324" r:id="rId12"/>
    <p:sldId id="387" r:id="rId13"/>
    <p:sldId id="386" r:id="rId14"/>
    <p:sldId id="385" r:id="rId15"/>
    <p:sldId id="355" r:id="rId16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890528C8-2693-4F8E-B1DC-5EB87E27169F}">
          <p14:sldIdLst>
            <p14:sldId id="380"/>
            <p14:sldId id="379"/>
            <p14:sldId id="381"/>
            <p14:sldId id="383"/>
            <p14:sldId id="337"/>
            <p14:sldId id="346"/>
            <p14:sldId id="351"/>
            <p14:sldId id="325"/>
            <p14:sldId id="336"/>
            <p14:sldId id="384"/>
            <p14:sldId id="324"/>
            <p14:sldId id="387"/>
            <p14:sldId id="386"/>
            <p14:sldId id="385"/>
          </p14:sldIdLst>
        </p14:section>
        <p14:section name="Untitled Section" id="{4983E3B5-4C0D-4B2B-8701-F9D1BDFE2C55}">
          <p14:sldIdLst>
            <p14:sldId id="35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1242" y="6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720" units="cm"/>
          <inkml:channel name="Y" type="integer" max="900" units="cm"/>
        </inkml:traceFormat>
        <inkml:channelProperties>
          <inkml:channelProperty channel="X" name="resolution" value="60.17699" units="1/cm"/>
          <inkml:channelProperty channel="Y" name="resolution" value="31.91489" units="1/cm"/>
        </inkml:channelProperties>
      </inkml:inkSource>
      <inkml:timestamp xml:id="ts0" timeString="2012-11-15T18:46:14.237"/>
    </inkml:context>
    <inkml:brush xml:id="br0">
      <inkml:brushProperty name="width" value="0.06667" units="cm"/>
      <inkml:brushProperty name="height" value="0.06667" units="cm"/>
      <inkml:brushProperty name="fitToCurve" value="1"/>
    </inkml:brush>
  </inkml:definitions>
  <inkml:trace contextRef="#ctx0" brushRef="#br0">0 0</inkml:trace>
</inkml:ink>
</file>

<file path=ppt/ink/ink2.xml><?xml version="1.0" encoding="utf-8"?>
<inkml:ink xmlns:inkml="http://www.w3.org/2003/InkML">
  <inkml:definitions>
    <inkml:context xml:id="ctx0">
      <inkml:inkSource xml:id="inkSrc0">
        <inkml:traceFormat>
          <inkml:channel name="X" type="integer" max="2720" units="cm"/>
          <inkml:channel name="Y" type="integer" max="900" units="cm"/>
        </inkml:traceFormat>
        <inkml:channelProperties>
          <inkml:channelProperty channel="X" name="resolution" value="60.17699" units="1/cm"/>
          <inkml:channelProperty channel="Y" name="resolution" value="31.91489" units="1/cm"/>
        </inkml:channelProperties>
      </inkml:inkSource>
      <inkml:timestamp xml:id="ts0" timeString="2012-11-15T18:46:14.237"/>
    </inkml:context>
    <inkml:brush xml:id="br0">
      <inkml:brushProperty name="width" value="0.06667" units="cm"/>
      <inkml:brushProperty name="height" value="0.06667" units="cm"/>
      <inkml:brushProperty name="fitToCurve" value="1"/>
    </inkml:brush>
  </inkml:definitions>
  <inkml:trace contextRef="#ctx0" brushRef="#br0">0 0</inkml:trace>
</inkml:ink>
</file>

<file path=ppt/ink/ink3.xml><?xml version="1.0" encoding="utf-8"?>
<inkml:ink xmlns:inkml="http://www.w3.org/2003/InkML">
  <inkml:definitions>
    <inkml:context xml:id="ctx0">
      <inkml:inkSource xml:id="inkSrc0">
        <inkml:traceFormat>
          <inkml:channel name="X" type="integer" max="2720" units="cm"/>
          <inkml:channel name="Y" type="integer" max="900" units="cm"/>
        </inkml:traceFormat>
        <inkml:channelProperties>
          <inkml:channelProperty channel="X" name="resolution" value="60.17699" units="1/cm"/>
          <inkml:channelProperty channel="Y" name="resolution" value="31.91489" units="1/cm"/>
        </inkml:channelProperties>
      </inkml:inkSource>
      <inkml:timestamp xml:id="ts0" timeString="2012-11-15T18:46:14.237"/>
    </inkml:context>
    <inkml:brush xml:id="br0">
      <inkml:brushProperty name="width" value="0.06667" units="cm"/>
      <inkml:brushProperty name="height" value="0.06667" units="cm"/>
      <inkml:brushProperty name="fitToCurve" value="1"/>
    </inkml:brush>
  </inkml:definitions>
  <inkml:trace contextRef="#ctx0" brushRef="#br0">0 0</inkml:trace>
</inkml:ink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303784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9" y="1"/>
            <a:ext cx="303784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93F58BD-5C6B-438B-B5E0-0E51918AA80E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1"/>
            <a:ext cx="5608320" cy="418338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8829967"/>
            <a:ext cx="303784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9" y="8829967"/>
            <a:ext cx="303784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9107DFD-1EDE-4B97-B776-D07852BA3A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32584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9107DFD-1EDE-4B97-B776-D07852BA3AA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203216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9107DFD-1EDE-4B97-B776-D07852BA3AA1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74060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9107DFD-1EDE-4B97-B776-D07852BA3AA1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74060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624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8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89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50564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4965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18353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92268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6858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33073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11542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77440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A24F43-F331-4803-9506-65D27C45661C}" type="datetimeFigureOut">
              <a:rPr lang="en-US" smtClean="0"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21DF4B-8E54-431B-950D-F8415D18B5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5518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columbusastronomy.wikispaces.com/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16.emf"/><Relationship Id="rId4" Type="http://schemas.openxmlformats.org/officeDocument/2006/relationships/customXml" Target="../ink/ink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ustomXml" Target="../ink/ink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ustomXml" Target="../ink/ink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6.emf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063" y="762000"/>
            <a:ext cx="1219200" cy="3124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 algn="ctr">
              <a:buAutoNum type="arabicPeriod"/>
            </a:pPr>
            <a:r>
              <a:rPr lang="en-US" sz="1400" dirty="0" smtClean="0"/>
              <a:t>Noah</a:t>
            </a:r>
          </a:p>
          <a:p>
            <a:pPr marL="342900" indent="-342900" algn="ctr">
              <a:buAutoNum type="arabicPeriod"/>
            </a:pPr>
            <a:r>
              <a:rPr lang="en-US" sz="1400" dirty="0" err="1" smtClean="0"/>
              <a:t>Anferney</a:t>
            </a:r>
            <a:endParaRPr lang="en-US" sz="1400" dirty="0" smtClean="0"/>
          </a:p>
          <a:p>
            <a:pPr marL="342900" indent="-342900" algn="ctr">
              <a:buAutoNum type="arabicPeriod"/>
            </a:pPr>
            <a:r>
              <a:rPr lang="en-US" sz="1400" dirty="0" smtClean="0"/>
              <a:t>Ashley</a:t>
            </a:r>
          </a:p>
          <a:p>
            <a:pPr marL="342900" indent="-342900" algn="ctr">
              <a:buAutoNum type="arabicPeriod"/>
            </a:pPr>
            <a:r>
              <a:rPr lang="en-US" sz="1400" dirty="0" smtClean="0"/>
              <a:t>Hillary</a:t>
            </a:r>
          </a:p>
          <a:p>
            <a:pPr marL="342900" indent="-342900" algn="ctr">
              <a:buAutoNum type="arabicPeriod"/>
            </a:pPr>
            <a:r>
              <a:rPr lang="en-US" sz="1400" dirty="0" smtClean="0"/>
              <a:t>Omar</a:t>
            </a:r>
          </a:p>
          <a:p>
            <a:pPr marL="342900" indent="-342900" algn="ctr">
              <a:buAutoNum type="arabicPeriod"/>
            </a:pPr>
            <a:r>
              <a:rPr lang="en-US" sz="1400" dirty="0" err="1" smtClean="0"/>
              <a:t>Sadiq</a:t>
            </a:r>
            <a:endParaRPr lang="en-US" sz="1400" dirty="0" smtClean="0"/>
          </a:p>
          <a:p>
            <a:pPr marL="342900" indent="-342900" algn="ctr">
              <a:buAutoNum type="arabicPeriod"/>
            </a:pP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828800" y="762000"/>
            <a:ext cx="19050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7. Logan, </a:t>
            </a:r>
          </a:p>
          <a:p>
            <a:pPr algn="ctr"/>
            <a:r>
              <a:rPr lang="en-US" dirty="0" smtClean="0"/>
              <a:t>8. Claire, </a:t>
            </a:r>
          </a:p>
          <a:p>
            <a:pPr algn="ctr"/>
            <a:r>
              <a:rPr lang="en-US" dirty="0" smtClean="0"/>
              <a:t>9. Dale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038600" y="2069374"/>
            <a:ext cx="19050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16. </a:t>
            </a:r>
            <a:r>
              <a:rPr lang="en-US" dirty="0" err="1" smtClean="0"/>
              <a:t>Emmie</a:t>
            </a:r>
            <a:endParaRPr lang="en-US" dirty="0" smtClean="0"/>
          </a:p>
          <a:p>
            <a:pPr algn="ctr"/>
            <a:r>
              <a:rPr lang="en-US" dirty="0" smtClean="0"/>
              <a:t>17. Michael</a:t>
            </a:r>
          </a:p>
          <a:p>
            <a:pPr algn="ctr"/>
            <a:r>
              <a:rPr lang="en-US" dirty="0" smtClean="0"/>
              <a:t>18. Morgan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038600" y="3430089"/>
            <a:ext cx="19050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25. </a:t>
            </a:r>
            <a:r>
              <a:rPr lang="en-US" dirty="0" err="1" smtClean="0"/>
              <a:t>Mykianna</a:t>
            </a:r>
            <a:endParaRPr lang="en-US" dirty="0" smtClean="0"/>
          </a:p>
          <a:p>
            <a:pPr algn="ctr"/>
            <a:r>
              <a:rPr lang="en-US" dirty="0" smtClean="0"/>
              <a:t>26. Sarah</a:t>
            </a:r>
          </a:p>
          <a:p>
            <a:pPr algn="ctr"/>
            <a:r>
              <a:rPr lang="en-US" dirty="0" smtClean="0"/>
              <a:t>27. </a:t>
            </a:r>
            <a:r>
              <a:rPr lang="en-US" dirty="0" err="1" smtClean="0"/>
              <a:t>Sydnei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038600" y="762000"/>
            <a:ext cx="19050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10.Gina, </a:t>
            </a:r>
          </a:p>
          <a:p>
            <a:pPr algn="ctr"/>
            <a:r>
              <a:rPr lang="en-US" dirty="0" smtClean="0"/>
              <a:t>11. Mary, </a:t>
            </a:r>
          </a:p>
          <a:p>
            <a:pPr algn="ctr"/>
            <a:r>
              <a:rPr lang="en-US" dirty="0" smtClean="0"/>
              <a:t>12. Wyatt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828800" y="2057400"/>
            <a:ext cx="19050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13. </a:t>
            </a:r>
            <a:r>
              <a:rPr lang="en-US" dirty="0" err="1" smtClean="0"/>
              <a:t>Kiera</a:t>
            </a:r>
            <a:r>
              <a:rPr lang="en-US" dirty="0" smtClean="0"/>
              <a:t>, </a:t>
            </a:r>
          </a:p>
          <a:p>
            <a:pPr algn="ctr"/>
            <a:r>
              <a:rPr lang="en-US" dirty="0" smtClean="0"/>
              <a:t>14. Sandra, </a:t>
            </a:r>
          </a:p>
          <a:p>
            <a:pPr algn="ctr"/>
            <a:r>
              <a:rPr lang="en-US" dirty="0" smtClean="0"/>
              <a:t>15. Kathryn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6270171" y="2063931"/>
            <a:ext cx="19050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19. Courtney</a:t>
            </a:r>
          </a:p>
          <a:p>
            <a:pPr algn="ctr"/>
            <a:r>
              <a:rPr lang="en-US" dirty="0" smtClean="0"/>
              <a:t>20. Steven</a:t>
            </a:r>
          </a:p>
          <a:p>
            <a:pPr algn="ctr"/>
            <a:r>
              <a:rPr lang="en-US" dirty="0" smtClean="0"/>
              <a:t>21. Dylan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828800" y="3430089"/>
            <a:ext cx="19050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22. Emily</a:t>
            </a:r>
          </a:p>
          <a:p>
            <a:pPr algn="ctr"/>
            <a:r>
              <a:rPr lang="en-US" dirty="0" smtClean="0"/>
              <a:t>23. Jacqueline</a:t>
            </a:r>
          </a:p>
          <a:p>
            <a:pPr algn="ctr"/>
            <a:r>
              <a:rPr lang="en-US" dirty="0" smtClean="0"/>
              <a:t>24. Christian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6263640" y="3467100"/>
            <a:ext cx="19050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28.Lobna</a:t>
            </a:r>
          </a:p>
          <a:p>
            <a:pPr algn="ctr"/>
            <a:r>
              <a:rPr lang="en-US" dirty="0" smtClean="0"/>
              <a:t>29. </a:t>
            </a:r>
            <a:r>
              <a:rPr lang="en-US" smtClean="0"/>
              <a:t>Esther</a:t>
            </a:r>
            <a:endParaRPr lang="en-US" dirty="0"/>
          </a:p>
        </p:txBody>
      </p:sp>
      <p:sp>
        <p:nvSpPr>
          <p:cNvPr id="13" name="Title 1"/>
          <p:cNvSpPr txBox="1">
            <a:spLocks/>
          </p:cNvSpPr>
          <p:nvPr/>
        </p:nvSpPr>
        <p:spPr>
          <a:xfrm>
            <a:off x="-228600" y="4414911"/>
            <a:ext cx="4995430" cy="1447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Homeroom</a:t>
            </a:r>
            <a:endParaRPr lang="en-US" sz="2000" dirty="0"/>
          </a:p>
        </p:txBody>
      </p:sp>
      <p:sp>
        <p:nvSpPr>
          <p:cNvPr id="15" name="TextBox 14"/>
          <p:cNvSpPr txBox="1"/>
          <p:nvPr/>
        </p:nvSpPr>
        <p:spPr>
          <a:xfrm>
            <a:off x="2971800" y="5710311"/>
            <a:ext cx="617220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 smtClean="0"/>
              <a:t>No food/drink/candy, </a:t>
            </a:r>
          </a:p>
          <a:p>
            <a:r>
              <a:rPr lang="en-US" sz="2000" b="1" dirty="0" smtClean="0"/>
              <a:t>Sit in assigned seats for roll, Show you ID after pledge,  No loud talking, push in chairs when you leave</a:t>
            </a:r>
          </a:p>
        </p:txBody>
      </p:sp>
    </p:spTree>
    <p:extLst>
      <p:ext uri="{BB962C8B-B14F-4D97-AF65-F5344CB8AC3E}">
        <p14:creationId xmlns:p14="http://schemas.microsoft.com/office/powerpoint/2010/main" val="2580444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28600" y="762000"/>
            <a:ext cx="29718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Landris</a:t>
            </a:r>
            <a:r>
              <a:rPr lang="en-US" dirty="0" smtClean="0"/>
              <a:t>, James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3352800" y="2063931"/>
            <a:ext cx="27432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Kayla, Avery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3352800" y="3430089"/>
            <a:ext cx="27432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Jeffrey, Meagan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3352800" y="762000"/>
            <a:ext cx="27432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Mary, Kiana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228600" y="2063931"/>
            <a:ext cx="29718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Leslie, Cotton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6270170" y="2063931"/>
            <a:ext cx="2797629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Michelina</a:t>
            </a:r>
            <a:r>
              <a:rPr lang="en-US" dirty="0" smtClean="0"/>
              <a:t>, Zachary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228600" y="3430089"/>
            <a:ext cx="29718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Tristan, Godwin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6263640" y="3467100"/>
            <a:ext cx="280416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Paige, </a:t>
            </a:r>
            <a:r>
              <a:rPr lang="en-US" dirty="0" err="1" smtClean="0"/>
              <a:t>Rayona</a:t>
            </a:r>
            <a:r>
              <a:rPr lang="en-US" dirty="0" smtClean="0"/>
              <a:t>, Asia</a:t>
            </a:r>
            <a:endParaRPr lang="en-US" dirty="0"/>
          </a:p>
        </p:txBody>
      </p:sp>
      <p:sp>
        <p:nvSpPr>
          <p:cNvPr id="13" name="Title 1"/>
          <p:cNvSpPr txBox="1">
            <a:spLocks/>
          </p:cNvSpPr>
          <p:nvPr/>
        </p:nvSpPr>
        <p:spPr>
          <a:xfrm>
            <a:off x="2209824" y="5486400"/>
            <a:ext cx="4995430" cy="1447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4</a:t>
            </a:r>
            <a:r>
              <a:rPr lang="en-US" baseline="30000" dirty="0" smtClean="0"/>
              <a:t>th</a:t>
            </a:r>
            <a:r>
              <a:rPr lang="en-US" dirty="0" smtClean="0"/>
              <a:t> Block Astronomy</a:t>
            </a:r>
            <a:endParaRPr lang="en-US" sz="2000" dirty="0"/>
          </a:p>
        </p:txBody>
      </p:sp>
      <p:sp>
        <p:nvSpPr>
          <p:cNvPr id="16" name="Rectangle 15"/>
          <p:cNvSpPr/>
          <p:nvPr/>
        </p:nvSpPr>
        <p:spPr>
          <a:xfrm>
            <a:off x="7205254" y="1170214"/>
            <a:ext cx="1862545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1393432" y="354653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457712" y="351498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1393432" y="1666493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478408" y="1685708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7388146" y="1598401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1393432" y="3029270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4457712" y="3008973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7399032" y="3038635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8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9175921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267918"/>
            <a:ext cx="8763000" cy="5562600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/>
              <a:t>Do Now</a:t>
            </a:r>
            <a:r>
              <a:rPr lang="en-US" dirty="0" smtClean="0"/>
              <a:t>:  </a:t>
            </a:r>
            <a:r>
              <a:rPr lang="en-US" dirty="0" smtClean="0"/>
              <a:t>Have your list of brightest stars with RA/DEC coordinates on your desk.  </a:t>
            </a:r>
            <a:r>
              <a:rPr lang="en-US" dirty="0" smtClean="0"/>
              <a:t>Which stars were hard to find?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Objectives:</a:t>
            </a:r>
          </a:p>
          <a:p>
            <a:pPr marL="0" indent="0">
              <a:buNone/>
            </a:pPr>
            <a:r>
              <a:rPr lang="en-US" dirty="0" smtClean="0"/>
              <a:t>Constellations &amp; Stars</a:t>
            </a:r>
          </a:p>
          <a:p>
            <a:pPr marL="0" indent="0">
              <a:buNone/>
            </a:pPr>
            <a:r>
              <a:rPr lang="en-US" dirty="0" smtClean="0"/>
              <a:t>Using Star Charts</a:t>
            </a:r>
          </a:p>
          <a:p>
            <a:pPr marL="0" indent="0">
              <a:buNone/>
            </a:pPr>
            <a:r>
              <a:rPr lang="en-US" dirty="0" smtClean="0"/>
              <a:t>Wiki &amp; Quest &amp; </a:t>
            </a:r>
            <a:r>
              <a:rPr lang="en-US" dirty="0" err="1" smtClean="0"/>
              <a:t>Stellarium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>
                <a:hlinkClick r:id="rId3"/>
              </a:rPr>
              <a:t>http</a:t>
            </a:r>
            <a:r>
              <a:rPr lang="en-US" dirty="0">
                <a:hlinkClick r:id="rId3"/>
              </a:rPr>
              <a:t>://columbusastronomy.wikispaces.com</a:t>
            </a:r>
            <a:r>
              <a:rPr lang="en-US" dirty="0" smtClean="0">
                <a:hlinkClick r:id="rId3"/>
              </a:rPr>
              <a:t>/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Intro Essays DUE Wednesday</a:t>
            </a:r>
            <a:endParaRPr lang="en-US" b="1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1/14 </a:t>
            </a:r>
            <a:r>
              <a:rPr lang="en-US" dirty="0" smtClean="0"/>
              <a:t>Astronomy</a:t>
            </a:r>
            <a:endParaRPr lang="en-US" dirty="0"/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4">
            <p14:nvContentPartPr>
              <p14:cNvPr id="4" name="Ink 3"/>
              <p14:cNvContentPartPr/>
              <p14:nvPr/>
            </p14:nvContentPartPr>
            <p14:xfrm>
              <a:off x="6880627" y="5726337"/>
              <a:ext cx="360" cy="360"/>
            </p14:xfrm>
          </p:contentPart>
        </mc:Choice>
        <mc:Fallback xmlns="">
          <p:pic>
            <p:nvPicPr>
              <p:cNvPr id="4" name="Ink 3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6868747" y="5714457"/>
                <a:ext cx="24120" cy="2412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4169548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6746858"/>
              </p:ext>
            </p:extLst>
          </p:nvPr>
        </p:nvGraphicFramePr>
        <p:xfrm>
          <a:off x="457200" y="152400"/>
          <a:ext cx="8153400" cy="6537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76700"/>
                <a:gridCol w="4076700"/>
              </a:tblGrid>
              <a:tr h="769217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Stars &amp; Constellations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769217"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Landris</a:t>
                      </a:r>
                      <a:r>
                        <a:rPr lang="en-US" dirty="0" smtClean="0"/>
                        <a:t>, James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Sirius, Mimosa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URSA MAJOR</a:t>
                      </a:r>
                      <a:endParaRPr lang="en-US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69217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Mary, Kiana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Canopus, </a:t>
                      </a:r>
                      <a:r>
                        <a:rPr lang="en-US" dirty="0" err="1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Deneb</a:t>
                      </a:r>
                      <a:endParaRPr lang="en-US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SAGITTARIUS</a:t>
                      </a:r>
                      <a:endParaRPr lang="en-US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69217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Leslie, Cotton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Rigel</a:t>
                      </a: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 </a:t>
                      </a:r>
                      <a:r>
                        <a:rPr lang="en-US" dirty="0" err="1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Kentaurus</a:t>
                      </a: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, </a:t>
                      </a:r>
                      <a:r>
                        <a:rPr lang="en-US" dirty="0" err="1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Fomalhaut</a:t>
                      </a:r>
                      <a:endParaRPr lang="en-US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CYGNUS</a:t>
                      </a:r>
                      <a:endParaRPr lang="en-US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69217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Kayla, Avery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Arcturus</a:t>
                      </a: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, </a:t>
                      </a:r>
                      <a:r>
                        <a:rPr lang="en-US" dirty="0" err="1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Pollux</a:t>
                      </a:r>
                      <a:endParaRPr lang="en-US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ORION</a:t>
                      </a:r>
                      <a:endParaRPr lang="en-US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69217"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Michelina</a:t>
                      </a:r>
                      <a:r>
                        <a:rPr lang="en-US" dirty="0" smtClean="0"/>
                        <a:t>, Zachary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i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Vega, Antares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i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GEMINI</a:t>
                      </a:r>
                      <a:endParaRPr lang="en-US" i="1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642498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Tristan, Godwin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Capella</a:t>
                      </a: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, Spica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PEGASUS</a:t>
                      </a:r>
                      <a:endParaRPr lang="en-US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53340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Jeffrey, Meagan</a:t>
                      </a:r>
                    </a:p>
                    <a:p>
                      <a:pPr marL="0" indent="0" algn="ctr">
                        <a:buNone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>
                          <a:solidFill>
                            <a:schemeClr val="tx1"/>
                          </a:solidFill>
                        </a:rPr>
                        <a:t>Rigel</a:t>
                      </a:r>
                      <a:r>
                        <a:rPr lang="en-US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dirty="0" err="1" smtClean="0">
                          <a:solidFill>
                            <a:schemeClr val="tx1"/>
                          </a:solidFill>
                        </a:rPr>
                        <a:t>Aldebaran</a:t>
                      </a:r>
                      <a:endParaRPr lang="en-US" dirty="0" smtClean="0">
                        <a:solidFill>
                          <a:schemeClr val="tx1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chemeClr val="tx1"/>
                          </a:solidFill>
                        </a:rPr>
                        <a:t>SCORPIUS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9383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Paige, </a:t>
                      </a:r>
                      <a:r>
                        <a:rPr lang="en-US" dirty="0" err="1" smtClean="0"/>
                        <a:t>Rayona</a:t>
                      </a:r>
                      <a:r>
                        <a:rPr lang="en-US" dirty="0" smtClean="0"/>
                        <a:t>, Asia</a:t>
                      </a:r>
                    </a:p>
                    <a:p>
                      <a:pPr marL="0" indent="0" algn="ctr">
                        <a:buNone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>
                          <a:solidFill>
                            <a:schemeClr val="tx1"/>
                          </a:solidFill>
                        </a:rPr>
                        <a:t>Procyon</a:t>
                      </a:r>
                      <a:r>
                        <a:rPr lang="en-US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dirty="0" err="1" smtClean="0">
                          <a:solidFill>
                            <a:schemeClr val="tx1"/>
                          </a:solidFill>
                        </a:rPr>
                        <a:t>Acrux</a:t>
                      </a:r>
                      <a:endParaRPr lang="en-US" dirty="0" smtClean="0">
                        <a:solidFill>
                          <a:schemeClr val="tx1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chemeClr val="tx1"/>
                          </a:solidFill>
                        </a:rPr>
                        <a:t>LEO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01219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Stars &amp; Constellations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534400" cy="452596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Every individual will research one of the 20 brightest stars to find: </a:t>
            </a:r>
          </a:p>
          <a:p>
            <a:pPr lvl="1"/>
            <a:r>
              <a:rPr lang="en-US" dirty="0" smtClean="0"/>
              <a:t>Meaning of the name (lore)</a:t>
            </a:r>
          </a:p>
          <a:p>
            <a:pPr lvl="1"/>
            <a:r>
              <a:rPr lang="en-US" dirty="0" smtClean="0"/>
              <a:t>Background of the actual star (physical attributes)</a:t>
            </a:r>
          </a:p>
          <a:p>
            <a:r>
              <a:rPr lang="en-US" dirty="0" smtClean="0"/>
              <a:t>Each group will research a constellation to find:</a:t>
            </a:r>
          </a:p>
          <a:p>
            <a:pPr lvl="1"/>
            <a:r>
              <a:rPr lang="en-US" dirty="0" smtClean="0"/>
              <a:t>Story of the constellation (mythology)</a:t>
            </a:r>
          </a:p>
          <a:p>
            <a:pPr lvl="1"/>
            <a:r>
              <a:rPr lang="en-US" dirty="0" smtClean="0"/>
              <a:t>Significant objects in that constellation</a:t>
            </a:r>
          </a:p>
          <a:p>
            <a:pPr lvl="1"/>
            <a:endParaRPr lang="en-US" dirty="0"/>
          </a:p>
          <a:p>
            <a:pPr marL="457200" lvl="1" indent="0">
              <a:buNone/>
            </a:pPr>
            <a:r>
              <a:rPr lang="en-US" dirty="0" smtClean="0"/>
              <a:t>End product will be presented in </a:t>
            </a:r>
            <a:r>
              <a:rPr lang="en-US" dirty="0" err="1" smtClean="0"/>
              <a:t>powerpoint</a:t>
            </a:r>
            <a:r>
              <a:rPr lang="en-US" dirty="0" smtClean="0"/>
              <a:t> form</a:t>
            </a:r>
          </a:p>
        </p:txBody>
      </p:sp>
    </p:spTree>
    <p:extLst>
      <p:ext uri="{BB962C8B-B14F-4D97-AF65-F5344CB8AC3E}">
        <p14:creationId xmlns:p14="http://schemas.microsoft.com/office/powerpoint/2010/main" val="959905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Robotics 42 days until bag &amp; tag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Deadline for Rules Quiz: Thursday</a:t>
            </a:r>
          </a:p>
          <a:p>
            <a:r>
              <a:rPr lang="en-US" dirty="0" smtClean="0"/>
              <a:t>Concept Design Review PPT complete by Thursday</a:t>
            </a:r>
          </a:p>
          <a:p>
            <a:r>
              <a:rPr lang="en-US" dirty="0" smtClean="0"/>
              <a:t>Initial design(s) by CAD complete by Thursday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068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2668190"/>
              </p:ext>
            </p:extLst>
          </p:nvPr>
        </p:nvGraphicFramePr>
        <p:xfrm>
          <a:off x="304800" y="152400"/>
          <a:ext cx="8534400" cy="6705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6880"/>
                <a:gridCol w="1706880"/>
                <a:gridCol w="1706880"/>
                <a:gridCol w="1706880"/>
                <a:gridCol w="1706880"/>
              </a:tblGrid>
              <a:tr h="55880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2013 Teaching</a:t>
                      </a:r>
                      <a:r>
                        <a:rPr lang="en-US" baseline="0" dirty="0" smtClean="0"/>
                        <a:t> Schedule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Astronomy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C:Mech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Physics</a:t>
                      </a:r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10/7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10/14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10/21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10/28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11/4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11/11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11/18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12/2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12/9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Exam 4 /Review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Exam 4 /Review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Exam 4 /Review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Exam 4 /Review</a:t>
                      </a:r>
                      <a:endParaRPr lang="en-US" dirty="0"/>
                    </a:p>
                  </a:txBody>
                  <a:tcPr/>
                </a:tc>
              </a:tr>
              <a:tr h="558800">
                <a:tc>
                  <a:txBody>
                    <a:bodyPr/>
                    <a:lstStyle/>
                    <a:p>
                      <a:r>
                        <a:rPr lang="en-US" dirty="0" smtClean="0"/>
                        <a:t>12/16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Final Exams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Final Exams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Final Exams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Final Exams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2053883" y="1298918"/>
            <a:ext cx="1616612" cy="45368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Mars/Jupiter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050366" y="1858108"/>
            <a:ext cx="1616612" cy="42789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Saturn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050366" y="2443089"/>
            <a:ext cx="1616612" cy="42789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Outer SS / Sun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2066778" y="3048000"/>
            <a:ext cx="1616612" cy="42789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Sun / Stars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2077329" y="3581400"/>
            <a:ext cx="1616612" cy="42789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Exam 3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2062089" y="4114800"/>
            <a:ext cx="1616612" cy="42789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Ch18/ch19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049194" y="4724400"/>
            <a:ext cx="1616612" cy="42789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Ch20/ch21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2049194" y="5213252"/>
            <a:ext cx="1616612" cy="42789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Ch22/ch23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3809999" y="3581400"/>
            <a:ext cx="1508759" cy="427892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Exam 3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5489915" y="3581400"/>
            <a:ext cx="1508759" cy="427892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Exam 3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7239000" y="3581400"/>
            <a:ext cx="1508759" cy="42789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Exam 3</a:t>
            </a:r>
            <a:endParaRPr lang="en-US" dirty="0"/>
          </a:p>
        </p:txBody>
      </p:sp>
      <p:sp>
        <p:nvSpPr>
          <p:cNvPr id="18" name="Rectangle 17"/>
          <p:cNvSpPr/>
          <p:nvPr/>
        </p:nvSpPr>
        <p:spPr>
          <a:xfrm>
            <a:off x="3809999" y="4173415"/>
            <a:ext cx="1508759" cy="427892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Fluid </a:t>
            </a:r>
            <a:r>
              <a:rPr lang="en-US" dirty="0" err="1" smtClean="0"/>
              <a:t>Mech</a:t>
            </a:r>
            <a:endParaRPr lang="en-US" dirty="0"/>
          </a:p>
        </p:txBody>
      </p:sp>
      <p:sp>
        <p:nvSpPr>
          <p:cNvPr id="19" name="Rectangle 18"/>
          <p:cNvSpPr/>
          <p:nvPr/>
        </p:nvSpPr>
        <p:spPr>
          <a:xfrm>
            <a:off x="3809999" y="4719710"/>
            <a:ext cx="1508759" cy="427892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Heat &amp; Temp</a:t>
            </a:r>
            <a:endParaRPr lang="en-US" dirty="0"/>
          </a:p>
        </p:txBody>
      </p:sp>
      <p:sp>
        <p:nvSpPr>
          <p:cNvPr id="20" name="Rectangle 19"/>
          <p:cNvSpPr/>
          <p:nvPr/>
        </p:nvSpPr>
        <p:spPr>
          <a:xfrm>
            <a:off x="3799446" y="5213252"/>
            <a:ext cx="1508759" cy="427892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Thermo</a:t>
            </a:r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3809999" y="3018692"/>
            <a:ext cx="1508759" cy="427892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Rotation/Gravity</a:t>
            </a:r>
            <a:endParaRPr lang="en-US" sz="1400" dirty="0"/>
          </a:p>
        </p:txBody>
      </p:sp>
      <p:sp>
        <p:nvSpPr>
          <p:cNvPr id="22" name="Rectangle 21"/>
          <p:cNvSpPr/>
          <p:nvPr/>
        </p:nvSpPr>
        <p:spPr>
          <a:xfrm>
            <a:off x="3809999" y="2454812"/>
            <a:ext cx="1508759" cy="427892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Momentum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3809999" y="1914378"/>
            <a:ext cx="1508759" cy="427892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W/E</a:t>
            </a:r>
            <a:endParaRPr lang="en-US" dirty="0"/>
          </a:p>
        </p:txBody>
      </p:sp>
      <p:sp>
        <p:nvSpPr>
          <p:cNvPr id="24" name="Rectangle 23"/>
          <p:cNvSpPr/>
          <p:nvPr/>
        </p:nvSpPr>
        <p:spPr>
          <a:xfrm>
            <a:off x="3799446" y="1324708"/>
            <a:ext cx="1508759" cy="427892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Work/Energy</a:t>
            </a:r>
            <a:endParaRPr lang="en-US" dirty="0"/>
          </a:p>
        </p:txBody>
      </p:sp>
      <p:sp>
        <p:nvSpPr>
          <p:cNvPr id="25" name="Rectangle 24"/>
          <p:cNvSpPr/>
          <p:nvPr/>
        </p:nvSpPr>
        <p:spPr>
          <a:xfrm>
            <a:off x="5516289" y="4145279"/>
            <a:ext cx="1508759" cy="427892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Gravity</a:t>
            </a:r>
            <a:endParaRPr lang="en-US" dirty="0"/>
          </a:p>
        </p:txBody>
      </p:sp>
      <p:sp>
        <p:nvSpPr>
          <p:cNvPr id="27" name="Rectangle 26"/>
          <p:cNvSpPr/>
          <p:nvPr/>
        </p:nvSpPr>
        <p:spPr>
          <a:xfrm>
            <a:off x="5516289" y="4715020"/>
            <a:ext cx="1508759" cy="427892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Waves</a:t>
            </a:r>
            <a:endParaRPr lang="en-US" dirty="0"/>
          </a:p>
        </p:txBody>
      </p:sp>
      <p:sp>
        <p:nvSpPr>
          <p:cNvPr id="28" name="Rectangle 27"/>
          <p:cNvSpPr/>
          <p:nvPr/>
        </p:nvSpPr>
        <p:spPr>
          <a:xfrm>
            <a:off x="5498118" y="5213252"/>
            <a:ext cx="1508759" cy="427892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Adv</a:t>
            </a:r>
            <a:r>
              <a:rPr lang="en-US" dirty="0" smtClean="0"/>
              <a:t> Review</a:t>
            </a:r>
            <a:endParaRPr lang="en-US" dirty="0"/>
          </a:p>
        </p:txBody>
      </p:sp>
      <p:sp>
        <p:nvSpPr>
          <p:cNvPr id="29" name="Rectangle 28"/>
          <p:cNvSpPr/>
          <p:nvPr/>
        </p:nvSpPr>
        <p:spPr>
          <a:xfrm>
            <a:off x="5498118" y="3018692"/>
            <a:ext cx="1508759" cy="427892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Circular</a:t>
            </a:r>
            <a:endParaRPr lang="en-US" dirty="0"/>
          </a:p>
        </p:txBody>
      </p:sp>
      <p:sp>
        <p:nvSpPr>
          <p:cNvPr id="30" name="Rectangle 29"/>
          <p:cNvSpPr/>
          <p:nvPr/>
        </p:nvSpPr>
        <p:spPr>
          <a:xfrm>
            <a:off x="5498118" y="2426677"/>
            <a:ext cx="1508759" cy="427892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Systems</a:t>
            </a:r>
            <a:endParaRPr lang="en-US" dirty="0"/>
          </a:p>
        </p:txBody>
      </p:sp>
      <p:sp>
        <p:nvSpPr>
          <p:cNvPr id="31" name="Rectangle 30"/>
          <p:cNvSpPr/>
          <p:nvPr/>
        </p:nvSpPr>
        <p:spPr>
          <a:xfrm>
            <a:off x="5498118" y="1895035"/>
            <a:ext cx="1508759" cy="427892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W/E</a:t>
            </a:r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5498118" y="1324708"/>
            <a:ext cx="1508759" cy="427892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Work/Energy</a:t>
            </a:r>
            <a:endParaRPr lang="en-US" dirty="0"/>
          </a:p>
        </p:txBody>
      </p:sp>
      <p:sp>
        <p:nvSpPr>
          <p:cNvPr id="33" name="Rectangle 32"/>
          <p:cNvSpPr/>
          <p:nvPr/>
        </p:nvSpPr>
        <p:spPr>
          <a:xfrm>
            <a:off x="7265961" y="4142349"/>
            <a:ext cx="1508759" cy="42789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Electricity/Circuits</a:t>
            </a:r>
            <a:endParaRPr lang="en-US" sz="1400" dirty="0"/>
          </a:p>
        </p:txBody>
      </p:sp>
      <p:sp>
        <p:nvSpPr>
          <p:cNvPr id="34" name="Rectangle 33"/>
          <p:cNvSpPr/>
          <p:nvPr/>
        </p:nvSpPr>
        <p:spPr>
          <a:xfrm>
            <a:off x="7265962" y="4696263"/>
            <a:ext cx="1508759" cy="42789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Optics</a:t>
            </a:r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7239000" y="5213252"/>
            <a:ext cx="1508759" cy="42789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Special Relativity</a:t>
            </a:r>
            <a:endParaRPr lang="en-US" sz="1400" dirty="0"/>
          </a:p>
        </p:txBody>
      </p:sp>
      <p:sp>
        <p:nvSpPr>
          <p:cNvPr id="36" name="Rectangle 35"/>
          <p:cNvSpPr/>
          <p:nvPr/>
        </p:nvSpPr>
        <p:spPr>
          <a:xfrm>
            <a:off x="7295856" y="3008727"/>
            <a:ext cx="1508759" cy="42789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Rotation/Gravity</a:t>
            </a:r>
          </a:p>
        </p:txBody>
      </p:sp>
      <p:sp>
        <p:nvSpPr>
          <p:cNvPr id="37" name="Rectangle 36"/>
          <p:cNvSpPr/>
          <p:nvPr/>
        </p:nvSpPr>
        <p:spPr>
          <a:xfrm>
            <a:off x="7272996" y="2426677"/>
            <a:ext cx="1508759" cy="42789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Momentum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7272996" y="1914378"/>
            <a:ext cx="1508759" cy="42789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W/E</a:t>
            </a:r>
            <a:endParaRPr lang="en-US" dirty="0"/>
          </a:p>
        </p:txBody>
      </p:sp>
      <p:sp>
        <p:nvSpPr>
          <p:cNvPr id="39" name="Rectangle 38"/>
          <p:cNvSpPr/>
          <p:nvPr/>
        </p:nvSpPr>
        <p:spPr>
          <a:xfrm>
            <a:off x="7238999" y="1324708"/>
            <a:ext cx="1508759" cy="42789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Work/Energy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410534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5597" y="0"/>
            <a:ext cx="4995430" cy="990600"/>
          </a:xfrm>
        </p:spPr>
        <p:txBody>
          <a:bodyPr>
            <a:normAutofit/>
          </a:bodyPr>
          <a:lstStyle/>
          <a:p>
            <a:r>
              <a:rPr lang="en-US" dirty="0" smtClean="0"/>
              <a:t>Homeroom</a:t>
            </a:r>
            <a:endParaRPr lang="en-US" sz="2000" dirty="0"/>
          </a:p>
        </p:txBody>
      </p:sp>
      <p:sp>
        <p:nvSpPr>
          <p:cNvPr id="20" name="Rectangle 19"/>
          <p:cNvSpPr/>
          <p:nvPr/>
        </p:nvSpPr>
        <p:spPr>
          <a:xfrm>
            <a:off x="8092" y="808038"/>
            <a:ext cx="8212645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1 Noah, 2 </a:t>
            </a:r>
            <a:r>
              <a:rPr lang="en-US" dirty="0" err="1"/>
              <a:t>Anferney</a:t>
            </a:r>
            <a:r>
              <a:rPr lang="en-US" dirty="0"/>
              <a:t>, </a:t>
            </a:r>
            <a:r>
              <a:rPr lang="en-US" dirty="0" smtClean="0"/>
              <a:t>3 </a:t>
            </a:r>
            <a:r>
              <a:rPr lang="en-US" dirty="0"/>
              <a:t>Ashley, 4 Hillary, 5 Omar, </a:t>
            </a:r>
            <a:r>
              <a:rPr lang="en-US" dirty="0" smtClean="0"/>
              <a:t>6 </a:t>
            </a:r>
            <a:r>
              <a:rPr lang="en-US" dirty="0" err="1" smtClean="0"/>
              <a:t>Sadiq</a:t>
            </a:r>
            <a:r>
              <a:rPr lang="en-US" dirty="0" smtClean="0"/>
              <a:t>, </a:t>
            </a:r>
            <a:r>
              <a:rPr lang="en-US" dirty="0"/>
              <a:t>7 Logan, 8 Claire</a:t>
            </a:r>
          </a:p>
          <a:p>
            <a:pPr algn="ctr"/>
            <a:endParaRPr lang="en-US" dirty="0"/>
          </a:p>
        </p:txBody>
      </p:sp>
      <p:sp>
        <p:nvSpPr>
          <p:cNvPr id="26" name="Rectangle 25"/>
          <p:cNvSpPr/>
          <p:nvPr/>
        </p:nvSpPr>
        <p:spPr>
          <a:xfrm>
            <a:off x="0" y="1985883"/>
            <a:ext cx="8188726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9 Dale </a:t>
            </a:r>
            <a:r>
              <a:rPr lang="en-US" dirty="0" smtClean="0"/>
              <a:t>,</a:t>
            </a:r>
            <a:r>
              <a:rPr lang="en-US" dirty="0"/>
              <a:t> 10 Gina, 11 </a:t>
            </a:r>
            <a:r>
              <a:rPr lang="en-US" dirty="0" smtClean="0"/>
              <a:t>Mary,  12 </a:t>
            </a:r>
            <a:r>
              <a:rPr lang="en-US" dirty="0"/>
              <a:t>Wyatt, 13 </a:t>
            </a:r>
            <a:r>
              <a:rPr lang="en-US" dirty="0" smtClean="0"/>
              <a:t>Kiera, </a:t>
            </a:r>
            <a:r>
              <a:rPr lang="en-US" dirty="0"/>
              <a:t>14 Sandra, 15 Kathryn, 16 </a:t>
            </a:r>
            <a:r>
              <a:rPr lang="en-US" dirty="0" err="1"/>
              <a:t>Emmie</a:t>
            </a:r>
            <a:r>
              <a:rPr lang="en-US" dirty="0"/>
              <a:t> Ruth, </a:t>
            </a:r>
            <a:endParaRPr lang="en-US" sz="2000" dirty="0"/>
          </a:p>
          <a:p>
            <a:pPr algn="ctr"/>
            <a:endParaRPr lang="en-US" dirty="0"/>
          </a:p>
        </p:txBody>
      </p:sp>
      <p:sp>
        <p:nvSpPr>
          <p:cNvPr id="27" name="Rectangle 26"/>
          <p:cNvSpPr/>
          <p:nvPr/>
        </p:nvSpPr>
        <p:spPr>
          <a:xfrm>
            <a:off x="0" y="3181391"/>
            <a:ext cx="8204784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 smtClean="0"/>
          </a:p>
          <a:p>
            <a:r>
              <a:rPr lang="en-US" dirty="0"/>
              <a:t>17 </a:t>
            </a:r>
            <a:r>
              <a:rPr lang="en-US" dirty="0" smtClean="0"/>
              <a:t>Michael,18 </a:t>
            </a:r>
            <a:r>
              <a:rPr lang="en-US" dirty="0" smtClean="0"/>
              <a:t>Morgan, </a:t>
            </a:r>
            <a:r>
              <a:rPr lang="en-US" sz="1600" dirty="0"/>
              <a:t>19 Courtney, 20 </a:t>
            </a:r>
            <a:r>
              <a:rPr lang="en-US" sz="1600" dirty="0"/>
              <a:t>Steven, 21 Dylan. 22 Emily</a:t>
            </a:r>
            <a:r>
              <a:rPr lang="en-US" sz="1600" dirty="0" smtClean="0"/>
              <a:t>, </a:t>
            </a:r>
            <a:r>
              <a:rPr lang="en-US" sz="1600" dirty="0"/>
              <a:t>23 </a:t>
            </a:r>
            <a:r>
              <a:rPr lang="en-US" sz="1600" dirty="0" smtClean="0"/>
              <a:t>Jacqueline, </a:t>
            </a:r>
            <a:r>
              <a:rPr lang="en-US" sz="1600" dirty="0"/>
              <a:t>24 Christian</a:t>
            </a:r>
          </a:p>
          <a:p>
            <a:endParaRPr lang="en-US" sz="1600" dirty="0"/>
          </a:p>
          <a:p>
            <a:endParaRPr lang="en-US" sz="1600" dirty="0"/>
          </a:p>
        </p:txBody>
      </p:sp>
      <p:sp>
        <p:nvSpPr>
          <p:cNvPr id="29" name="Rectangle 28"/>
          <p:cNvSpPr/>
          <p:nvPr/>
        </p:nvSpPr>
        <p:spPr>
          <a:xfrm>
            <a:off x="-3717" y="4473729"/>
            <a:ext cx="8179423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/>
              <a:t>25 </a:t>
            </a:r>
            <a:r>
              <a:rPr lang="en-US" sz="1400" dirty="0" err="1"/>
              <a:t>Mykianna</a:t>
            </a:r>
            <a:r>
              <a:rPr lang="en-US" sz="1400" dirty="0"/>
              <a:t>, 26 </a:t>
            </a:r>
            <a:r>
              <a:rPr lang="en-US" sz="1400" dirty="0" smtClean="0"/>
              <a:t>Sarah, </a:t>
            </a:r>
            <a:r>
              <a:rPr lang="en-US" sz="1400" dirty="0"/>
              <a:t>27 </a:t>
            </a:r>
            <a:r>
              <a:rPr lang="en-US" sz="1400" dirty="0" err="1"/>
              <a:t>Sydnei</a:t>
            </a:r>
            <a:r>
              <a:rPr lang="en-US" sz="1400" dirty="0"/>
              <a:t>, 28 </a:t>
            </a:r>
            <a:r>
              <a:rPr lang="en-US" sz="1400" dirty="0" err="1"/>
              <a:t>Lobna</a:t>
            </a:r>
            <a:r>
              <a:rPr lang="en-US" sz="1400" dirty="0"/>
              <a:t>, </a:t>
            </a:r>
            <a:r>
              <a:rPr lang="en-US" sz="1400" dirty="0" smtClean="0"/>
              <a:t>29 </a:t>
            </a:r>
            <a:r>
              <a:rPr lang="en-US" sz="1400" dirty="0"/>
              <a:t>Esther</a:t>
            </a:r>
          </a:p>
          <a:p>
            <a:pPr algn="ctr"/>
            <a:endParaRPr lang="en-US" sz="1400" dirty="0"/>
          </a:p>
        </p:txBody>
      </p:sp>
      <p:sp>
        <p:nvSpPr>
          <p:cNvPr id="5" name="AutoShape 7" descr="https://campus.muscogee.k12.ga.us/campus/personPicture.jsp?personID=38843&amp;img=small"/>
          <p:cNvSpPr>
            <a:spLocks noChangeAspect="1" noChangeArrowheads="1"/>
          </p:cNvSpPr>
          <p:nvPr/>
        </p:nvSpPr>
        <p:spPr bwMode="auto">
          <a:xfrm>
            <a:off x="460375" y="1603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AutoShape 19" descr="https://campus.muscogee.k12.ga.us/campus/personPicture.jsp?personID=20290&amp;img=small"/>
          <p:cNvSpPr>
            <a:spLocks noChangeAspect="1" noChangeArrowheads="1"/>
          </p:cNvSpPr>
          <p:nvPr/>
        </p:nvSpPr>
        <p:spPr bwMode="auto">
          <a:xfrm>
            <a:off x="-1294416" y="5710311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TextBox 31"/>
          <p:cNvSpPr txBox="1"/>
          <p:nvPr/>
        </p:nvSpPr>
        <p:spPr>
          <a:xfrm>
            <a:off x="2971800" y="5710311"/>
            <a:ext cx="617220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 smtClean="0"/>
              <a:t>No food/drink/candy, </a:t>
            </a:r>
          </a:p>
          <a:p>
            <a:r>
              <a:rPr lang="en-US" sz="2000" b="1" dirty="0" smtClean="0"/>
              <a:t>Sit in assigned seats for roll, Show you ID after pledge,  No loud talking, push in chairs when you leave</a:t>
            </a:r>
          </a:p>
        </p:txBody>
      </p:sp>
    </p:spTree>
    <p:extLst>
      <p:ext uri="{BB962C8B-B14F-4D97-AF65-F5344CB8AC3E}">
        <p14:creationId xmlns:p14="http://schemas.microsoft.com/office/powerpoint/2010/main" val="2258708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28600" y="762000"/>
            <a:ext cx="29718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Kiara, Gabrielle, Claudia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3352800" y="2063931"/>
            <a:ext cx="27432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Christie, Hanna, Austin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3352800" y="3430089"/>
            <a:ext cx="27432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Erin, Mario, Giancarlo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3352800" y="762000"/>
            <a:ext cx="27432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Mitchell, Jared, </a:t>
            </a:r>
            <a:r>
              <a:rPr lang="en-US" dirty="0" err="1" smtClean="0"/>
              <a:t>Madi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228600" y="2063931"/>
            <a:ext cx="29718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Dazhia</a:t>
            </a:r>
            <a:r>
              <a:rPr lang="en-US" dirty="0" smtClean="0"/>
              <a:t>, Samantha, Sarah G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6270170" y="2063931"/>
            <a:ext cx="2797629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Avery, Tristan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228600" y="3430089"/>
            <a:ext cx="29718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Camden, Drew, Sarah H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6263640" y="3467100"/>
            <a:ext cx="280416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Akshaya</a:t>
            </a:r>
            <a:r>
              <a:rPr lang="en-US" dirty="0" smtClean="0"/>
              <a:t>, Michael, Kyla</a:t>
            </a:r>
            <a:endParaRPr lang="en-US" dirty="0"/>
          </a:p>
        </p:txBody>
      </p:sp>
      <p:sp>
        <p:nvSpPr>
          <p:cNvPr id="13" name="Title 1"/>
          <p:cNvSpPr txBox="1">
            <a:spLocks/>
          </p:cNvSpPr>
          <p:nvPr/>
        </p:nvSpPr>
        <p:spPr>
          <a:xfrm>
            <a:off x="2209824" y="5486400"/>
            <a:ext cx="4995430" cy="1447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 Block Physics</a:t>
            </a:r>
            <a:endParaRPr lang="en-US" sz="2000" dirty="0"/>
          </a:p>
        </p:txBody>
      </p:sp>
      <p:sp>
        <p:nvSpPr>
          <p:cNvPr id="16" name="Rectangle 15"/>
          <p:cNvSpPr/>
          <p:nvPr/>
        </p:nvSpPr>
        <p:spPr>
          <a:xfrm>
            <a:off x="7205254" y="1170214"/>
            <a:ext cx="1862545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Donnell, Stanton</a:t>
            </a:r>
            <a:endParaRPr 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1447824" y="351498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4457712" y="351498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7869838" y="762000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1447812" y="1672967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457712" y="1666493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6667536" y="1672967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1447812" y="3049521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457712" y="3049521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8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7434943" y="3065334"/>
            <a:ext cx="5333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9</a:t>
            </a:r>
            <a:endParaRPr lang="en-US" sz="2400" b="1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732033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13" y="172632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dirty="0" smtClean="0"/>
              <a:t>1/14  Honors Physics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0500" y="1226877"/>
            <a:ext cx="8648700" cy="55626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u="sng" dirty="0" smtClean="0"/>
              <a:t>Do Now</a:t>
            </a:r>
            <a:r>
              <a:rPr lang="en-US" dirty="0" smtClean="0"/>
              <a:t>:  </a:t>
            </a:r>
          </a:p>
          <a:p>
            <a:pPr marL="0" indent="0">
              <a:buNone/>
            </a:pPr>
            <a:r>
              <a:rPr lang="en-US" dirty="0" smtClean="0"/>
              <a:t>Match your graphed results with linear, power, root, and inverse functions.  Discuss.</a:t>
            </a:r>
            <a:endParaRPr lang="en-US" u="sng" dirty="0" smtClean="0"/>
          </a:p>
          <a:p>
            <a:pPr marL="0" indent="0">
              <a:buNone/>
            </a:pPr>
            <a:r>
              <a:rPr lang="en-US" u="sng" dirty="0" smtClean="0"/>
              <a:t>Objectives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 smtClean="0"/>
              <a:t>Modeling Data</a:t>
            </a:r>
          </a:p>
          <a:p>
            <a:pPr marL="0" indent="0">
              <a:buNone/>
            </a:pPr>
            <a:r>
              <a:rPr lang="en-US" dirty="0" smtClean="0"/>
              <a:t>MIT Physics: Meet Dr. </a:t>
            </a:r>
            <a:r>
              <a:rPr lang="en-US" dirty="0" err="1" smtClean="0"/>
              <a:t>Lewin</a:t>
            </a:r>
            <a:r>
              <a:rPr lang="en-US" dirty="0" smtClean="0"/>
              <a:t>, Measurements</a:t>
            </a:r>
            <a:endParaRPr lang="en-US" dirty="0" smtClean="0"/>
          </a:p>
          <a:p>
            <a:pPr marL="0" indent="0">
              <a:buNone/>
            </a:pPr>
            <a:endParaRPr lang="en-US" b="1" dirty="0"/>
          </a:p>
        </p:txBody>
      </p:sp>
      <mc:AlternateContent xmlns:mc="http://schemas.openxmlformats.org/markup-compatibility/2006">
        <mc:Choice xmlns:p14="http://schemas.microsoft.com/office/powerpoint/2010/main" Requires="p14">
          <p:contentPart p14:bwMode="auto" r:id="rId3">
            <p14:nvContentPartPr>
              <p14:cNvPr id="4" name="Ink 3"/>
              <p14:cNvContentPartPr/>
              <p14:nvPr/>
            </p14:nvContentPartPr>
            <p14:xfrm>
              <a:off x="6880627" y="5726337"/>
              <a:ext cx="360" cy="360"/>
            </p14:xfrm>
          </p:contentPart>
        </mc:Choice>
        <mc:Fallback>
          <p:pic>
            <p:nvPicPr>
              <p:cNvPr id="4" name="Ink 3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6868747" y="5714457"/>
                <a:ext cx="24120" cy="2412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675551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5609156"/>
              </p:ext>
            </p:extLst>
          </p:nvPr>
        </p:nvGraphicFramePr>
        <p:xfrm>
          <a:off x="381000" y="457200"/>
          <a:ext cx="8153400" cy="5715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200"/>
                <a:gridCol w="5791200"/>
              </a:tblGrid>
              <a:tr h="714375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Interstellar Medium Concept Presentations</a:t>
                      </a:r>
                    </a:p>
                    <a:p>
                      <a:pPr algn="ctr"/>
                      <a:r>
                        <a:rPr lang="en-US" dirty="0" smtClean="0"/>
                        <a:t>DUE Friday on Wiki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Robin, Brittany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Summarize the composition and physical properties of the interstellar medium</a:t>
                      </a: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Paul J, Antoine</a:t>
                      </a:r>
                    </a:p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Describe the characteristics of emission nebulae and explain their significance in the life cycle of stars</a:t>
                      </a:r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Bear, Paul 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Discuss the makeup of dark interstellar clouds</a:t>
                      </a: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Emily,</a:t>
                      </a:r>
                      <a:r>
                        <a:rPr lang="en-US" baseline="0" dirty="0" smtClean="0"/>
                        <a:t> Fiona</a:t>
                      </a:r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buNone/>
                      </a:pPr>
                      <a:r>
                        <a:rPr lang="en-US" dirty="0" smtClean="0"/>
                        <a:t>Specify the radio techniques used to probe the nature of interstellar matter</a:t>
                      </a:r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indent="0" algn="ctr">
                        <a:buNone/>
                      </a:pPr>
                      <a:r>
                        <a:rPr lang="en-US" dirty="0" smtClean="0"/>
                        <a:t>Eric, Javier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Discuss the nature and significance of interstellar molecules</a:t>
                      </a:r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 smtClean="0"/>
                        <a:t>Daryien</a:t>
                      </a:r>
                      <a:r>
                        <a:rPr lang="en-US" dirty="0" smtClean="0"/>
                        <a:t>, Laura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buNone/>
                      </a:pPr>
                      <a:r>
                        <a:rPr lang="en-US" dirty="0" smtClean="0"/>
                        <a:t>Discuss the factors that compete against gravity in the process of star formation</a:t>
                      </a:r>
                      <a:endParaRPr lang="en-US" dirty="0"/>
                    </a:p>
                  </a:txBody>
                  <a:tcPr/>
                </a:tc>
              </a:tr>
              <a:tr h="714375">
                <a:tc gridSpan="2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50% of material from txt,</a:t>
                      </a:r>
                      <a:r>
                        <a:rPr lang="en-US" baseline="0" dirty="0" smtClean="0"/>
                        <a:t> 50% researched online or other text.  5-7 minutes, each person presents, Grade is 1/3</a:t>
                      </a:r>
                      <a:r>
                        <a:rPr lang="en-US" baseline="30000" dirty="0" smtClean="0"/>
                        <a:t>rd</a:t>
                      </a:r>
                      <a:r>
                        <a:rPr lang="en-US" baseline="0" dirty="0" smtClean="0"/>
                        <a:t> presentation and 2/3rds content.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17100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3110295"/>
              </p:ext>
            </p:extLst>
          </p:nvPr>
        </p:nvGraphicFramePr>
        <p:xfrm>
          <a:off x="381000" y="457200"/>
          <a:ext cx="8153400" cy="5715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76700"/>
                <a:gridCol w="4076700"/>
              </a:tblGrid>
              <a:tr h="714375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Star HW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Emily 24.18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Bear 24.3,4</a:t>
                      </a:r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Paul L 24.16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Brittany  24.1,2</a:t>
                      </a:r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Eric 24.11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Daryien</a:t>
                      </a:r>
                      <a:r>
                        <a:rPr lang="en-US" dirty="0" smtClean="0"/>
                        <a:t> 23.15,17</a:t>
                      </a:r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Paul J 24.9,10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Laura 23.8,10</a:t>
                      </a: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Antoine 24.7,8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Fiona 23.5,6</a:t>
                      </a:r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Robin 24.5,6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Javier 23.1,2</a:t>
                      </a: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0294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31592" y="5562600"/>
            <a:ext cx="4995430" cy="1447800"/>
          </a:xfrm>
        </p:spPr>
        <p:txBody>
          <a:bodyPr>
            <a:normAutofit/>
          </a:bodyPr>
          <a:lstStyle/>
          <a:p>
            <a:r>
              <a:rPr lang="en-US" dirty="0" smtClean="0"/>
              <a:t>3</a:t>
            </a:r>
            <a:r>
              <a:rPr lang="en-US" baseline="30000" dirty="0" smtClean="0"/>
              <a:t>rd</a:t>
            </a:r>
            <a:r>
              <a:rPr lang="en-US" dirty="0" smtClean="0"/>
              <a:t> Block</a:t>
            </a:r>
            <a:br>
              <a:rPr lang="en-US" dirty="0" smtClean="0"/>
            </a:br>
            <a:r>
              <a:rPr lang="en-US" dirty="0" smtClean="0"/>
              <a:t>AP Physics, </a:t>
            </a:r>
            <a:r>
              <a:rPr lang="en-US" sz="2000" dirty="0" smtClean="0"/>
              <a:t>1/7/13</a:t>
            </a:r>
            <a:endParaRPr lang="en-US" sz="2000" dirty="0"/>
          </a:p>
        </p:txBody>
      </p:sp>
      <p:sp>
        <p:nvSpPr>
          <p:cNvPr id="20" name="Rectangle 19"/>
          <p:cNvSpPr/>
          <p:nvPr/>
        </p:nvSpPr>
        <p:spPr>
          <a:xfrm>
            <a:off x="2907584" y="1606663"/>
            <a:ext cx="2314082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Brandon, </a:t>
            </a:r>
            <a:r>
              <a:rPr lang="en-US" dirty="0" smtClean="0"/>
              <a:t>Mustafa</a:t>
            </a:r>
            <a:endParaRPr lang="en-US" dirty="0" smtClean="0"/>
          </a:p>
        </p:txBody>
      </p:sp>
      <p:sp>
        <p:nvSpPr>
          <p:cNvPr id="24" name="Rectangle 23"/>
          <p:cNvSpPr/>
          <p:nvPr/>
        </p:nvSpPr>
        <p:spPr>
          <a:xfrm>
            <a:off x="16163" y="1585729"/>
            <a:ext cx="2505738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Jimmy</a:t>
            </a:r>
            <a:r>
              <a:rPr lang="en-US" dirty="0"/>
              <a:t>, </a:t>
            </a:r>
            <a:r>
              <a:rPr lang="en-US" dirty="0" smtClean="0"/>
              <a:t>Paul, </a:t>
            </a:r>
            <a:r>
              <a:rPr lang="en-US" dirty="0" err="1" smtClean="0"/>
              <a:t>Geethika</a:t>
            </a:r>
            <a:r>
              <a:rPr lang="en-US" dirty="0" smtClean="0"/>
              <a:t> </a:t>
            </a:r>
            <a:endParaRPr lang="en-US" dirty="0" smtClean="0"/>
          </a:p>
        </p:txBody>
      </p:sp>
      <p:sp>
        <p:nvSpPr>
          <p:cNvPr id="25" name="Rectangle 24"/>
          <p:cNvSpPr/>
          <p:nvPr/>
        </p:nvSpPr>
        <p:spPr>
          <a:xfrm>
            <a:off x="0" y="4736155"/>
            <a:ext cx="2249866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Sam</a:t>
            </a:r>
            <a:r>
              <a:rPr lang="en-US" dirty="0" smtClean="0"/>
              <a:t>, </a:t>
            </a:r>
            <a:r>
              <a:rPr lang="en-US" dirty="0" smtClean="0"/>
              <a:t>Soul</a:t>
            </a:r>
          </a:p>
        </p:txBody>
      </p:sp>
      <p:sp>
        <p:nvSpPr>
          <p:cNvPr id="26" name="Rectangle 25"/>
          <p:cNvSpPr/>
          <p:nvPr/>
        </p:nvSpPr>
        <p:spPr>
          <a:xfrm>
            <a:off x="5612111" y="1606663"/>
            <a:ext cx="2311023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</p:txBody>
      </p:sp>
      <p:sp>
        <p:nvSpPr>
          <p:cNvPr id="27" name="Rectangle 26"/>
          <p:cNvSpPr/>
          <p:nvPr/>
        </p:nvSpPr>
        <p:spPr>
          <a:xfrm>
            <a:off x="2907584" y="4697134"/>
            <a:ext cx="2502679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 dirty="0"/>
          </a:p>
        </p:txBody>
      </p:sp>
      <p:sp>
        <p:nvSpPr>
          <p:cNvPr id="28" name="Rectangle 27"/>
          <p:cNvSpPr/>
          <p:nvPr/>
        </p:nvSpPr>
        <p:spPr>
          <a:xfrm>
            <a:off x="0" y="3118538"/>
            <a:ext cx="2249866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Joseph, </a:t>
            </a:r>
            <a:r>
              <a:rPr lang="en-US" dirty="0" smtClean="0"/>
              <a:t>Michael</a:t>
            </a:r>
            <a:endParaRPr lang="en-US" dirty="0"/>
          </a:p>
        </p:txBody>
      </p:sp>
      <p:sp>
        <p:nvSpPr>
          <p:cNvPr id="29" name="Rectangle 28"/>
          <p:cNvSpPr/>
          <p:nvPr/>
        </p:nvSpPr>
        <p:spPr>
          <a:xfrm>
            <a:off x="2907584" y="3107356"/>
            <a:ext cx="2314082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Farita</a:t>
            </a:r>
            <a:r>
              <a:rPr lang="en-US" dirty="0" smtClean="0"/>
              <a:t>, Godwin, Joseph</a:t>
            </a:r>
            <a:endParaRPr lang="en-US" dirty="0" smtClean="0"/>
          </a:p>
        </p:txBody>
      </p:sp>
      <p:sp>
        <p:nvSpPr>
          <p:cNvPr id="30" name="Rectangle 29"/>
          <p:cNvSpPr/>
          <p:nvPr/>
        </p:nvSpPr>
        <p:spPr>
          <a:xfrm>
            <a:off x="5705518" y="4724400"/>
            <a:ext cx="2486267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1" name="Rectangle 30"/>
          <p:cNvSpPr/>
          <p:nvPr/>
        </p:nvSpPr>
        <p:spPr>
          <a:xfrm>
            <a:off x="5616313" y="3076410"/>
            <a:ext cx="2249866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</p:txBody>
      </p:sp>
      <p:sp>
        <p:nvSpPr>
          <p:cNvPr id="5" name="AutoShape 7" descr="https://campus.muscogee.k12.ga.us/campus/personPicture.jsp?personID=38843&amp;img=small"/>
          <p:cNvSpPr>
            <a:spLocks noChangeAspect="1" noChangeArrowheads="1"/>
          </p:cNvSpPr>
          <p:nvPr/>
        </p:nvSpPr>
        <p:spPr bwMode="auto">
          <a:xfrm>
            <a:off x="460375" y="1603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AutoShape 19" descr="https://campus.muscogee.k12.ga.us/campus/personPicture.jsp?personID=20290&amp;img=small"/>
          <p:cNvSpPr>
            <a:spLocks noChangeAspect="1" noChangeArrowheads="1"/>
          </p:cNvSpPr>
          <p:nvPr/>
        </p:nvSpPr>
        <p:spPr bwMode="auto">
          <a:xfrm>
            <a:off x="-1294416" y="5710311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912182" y="1083443"/>
            <a:ext cx="356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chemeClr val="accent6">
                    <a:lumMod val="75000"/>
                  </a:schemeClr>
                </a:solidFill>
              </a:rPr>
              <a:t>1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3918308" y="1062509"/>
            <a:ext cx="356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2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6636803" y="1062509"/>
            <a:ext cx="356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3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8523572" y="1062509"/>
            <a:ext cx="356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4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912182" y="2595318"/>
            <a:ext cx="356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5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3918308" y="2579707"/>
            <a:ext cx="356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6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6636803" y="2600980"/>
            <a:ext cx="356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7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912182" y="4199637"/>
            <a:ext cx="356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8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3918308" y="4199637"/>
            <a:ext cx="356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9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6538557" y="4174847"/>
            <a:ext cx="55334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10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785806" y="5448701"/>
            <a:ext cx="60960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6">
                    <a:lumMod val="75000"/>
                  </a:schemeClr>
                </a:solidFill>
              </a:rPr>
              <a:t>11</a:t>
            </a:r>
            <a:endParaRPr lang="en-US" sz="28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0" y="5985219"/>
            <a:ext cx="2314082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Rectangle 33"/>
          <p:cNvSpPr/>
          <p:nvPr/>
        </p:nvSpPr>
        <p:spPr>
          <a:xfrm>
            <a:off x="8220738" y="1600200"/>
            <a:ext cx="962518" cy="142871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2286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98438"/>
            <a:ext cx="8229600" cy="868362"/>
          </a:xfrm>
        </p:spPr>
        <p:txBody>
          <a:bodyPr>
            <a:normAutofit/>
          </a:bodyPr>
          <a:lstStyle/>
          <a:p>
            <a:pPr algn="l"/>
            <a:r>
              <a:rPr lang="en-US" dirty="0" smtClean="0"/>
              <a:t>1/13 </a:t>
            </a:r>
            <a:r>
              <a:rPr lang="en-US" dirty="0" smtClean="0"/>
              <a:t>Physics </a:t>
            </a:r>
            <a:r>
              <a:rPr lang="en-US" dirty="0" smtClean="0"/>
              <a:t>B </a:t>
            </a:r>
            <a:r>
              <a:rPr lang="en-US" dirty="0" smtClean="0"/>
              <a:t>/ </a:t>
            </a:r>
            <a:r>
              <a:rPr lang="en-US" dirty="0" smtClean="0"/>
              <a:t>Physics C- </a:t>
            </a:r>
            <a:r>
              <a:rPr lang="en-US" dirty="0" err="1" smtClean="0"/>
              <a:t>Emag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0500" y="1066800"/>
            <a:ext cx="8763000" cy="20574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Do </a:t>
            </a:r>
            <a:r>
              <a:rPr lang="en-US" b="1" dirty="0"/>
              <a:t>Now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r>
              <a:rPr lang="en-US" dirty="0" smtClean="0"/>
              <a:t>C: Have your reworked #25 on your desk.</a:t>
            </a:r>
          </a:p>
          <a:p>
            <a:pPr marL="0" indent="0">
              <a:buNone/>
            </a:pPr>
            <a:r>
              <a:rPr lang="en-US" dirty="0" smtClean="0"/>
              <a:t>B: Get a white physics book (put up at end of class)</a:t>
            </a:r>
            <a:endParaRPr lang="en-US" dirty="0" smtClean="0"/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3">
            <p14:nvContentPartPr>
              <p14:cNvPr id="4" name="Ink 3"/>
              <p14:cNvContentPartPr/>
              <p14:nvPr/>
            </p14:nvContentPartPr>
            <p14:xfrm>
              <a:off x="6880627" y="5726337"/>
              <a:ext cx="360" cy="360"/>
            </p14:xfrm>
          </p:contentPart>
        </mc:Choice>
        <mc:Fallback xmlns="">
          <p:pic>
            <p:nvPicPr>
              <p:cNvPr id="4" name="Ink 3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6868747" y="5714457"/>
                <a:ext cx="24120" cy="24120"/>
              </a:xfrm>
              <a:prstGeom prst="rect">
                <a:avLst/>
              </a:prstGeom>
            </p:spPr>
          </p:pic>
        </mc:Fallback>
      </mc:AlternateContent>
      <p:sp>
        <p:nvSpPr>
          <p:cNvPr id="5" name="TextBox 4"/>
          <p:cNvSpPr txBox="1"/>
          <p:nvPr/>
        </p:nvSpPr>
        <p:spPr>
          <a:xfrm>
            <a:off x="190500" y="2785824"/>
            <a:ext cx="8610600" cy="45550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/>
              <a:t>B/C Objectives</a:t>
            </a:r>
            <a:r>
              <a:rPr lang="en-US" sz="2400" dirty="0" smtClean="0"/>
              <a:t>:</a:t>
            </a:r>
          </a:p>
          <a:p>
            <a:endParaRPr lang="en-US" sz="2400" dirty="0" smtClean="0"/>
          </a:p>
          <a:p>
            <a:r>
              <a:rPr lang="en-US" sz="3200" dirty="0" smtClean="0"/>
              <a:t>Electric Force/Field Homework Review</a:t>
            </a:r>
          </a:p>
          <a:p>
            <a:r>
              <a:rPr lang="en-US" sz="3200" dirty="0" smtClean="0"/>
              <a:t>Problem Development (B:41,63,67)</a:t>
            </a:r>
          </a:p>
          <a:p>
            <a:r>
              <a:rPr lang="en-US" sz="3200" dirty="0" smtClean="0"/>
              <a:t>41.a.7.49x10</a:t>
            </a:r>
            <a:r>
              <a:rPr lang="en-US" sz="3200" baseline="30000" dirty="0" smtClean="0"/>
              <a:t>6</a:t>
            </a:r>
            <a:r>
              <a:rPr lang="en-US" sz="3200" dirty="0" smtClean="0"/>
              <a:t> m/s  b.  2.60 x 10</a:t>
            </a:r>
            <a:r>
              <a:rPr lang="en-US" sz="3200" baseline="30000" dirty="0" smtClean="0"/>
              <a:t>14</a:t>
            </a:r>
            <a:r>
              <a:rPr lang="en-US" sz="3200" dirty="0" smtClean="0"/>
              <a:t> g’s</a:t>
            </a:r>
          </a:p>
          <a:p>
            <a:r>
              <a:rPr lang="en-US" sz="3200" dirty="0" smtClean="0"/>
              <a:t>63. 1.08x10</a:t>
            </a:r>
            <a:r>
              <a:rPr lang="en-US" sz="3200" baseline="30000" dirty="0" smtClean="0"/>
              <a:t>7</a:t>
            </a:r>
            <a:r>
              <a:rPr lang="en-US" sz="3200" dirty="0" smtClean="0"/>
              <a:t> / [3.00-cos(12.5t)]</a:t>
            </a:r>
            <a:r>
              <a:rPr lang="en-US" sz="3200" baseline="30000" dirty="0" smtClean="0"/>
              <a:t>2</a:t>
            </a:r>
            <a:endParaRPr lang="en-US" sz="3200" baseline="30000" dirty="0" smtClean="0"/>
          </a:p>
          <a:p>
            <a:r>
              <a:rPr lang="en-US" sz="3200" dirty="0" smtClean="0"/>
              <a:t>67. 0.65</a:t>
            </a:r>
            <a:r>
              <a:rPr lang="en-US" sz="3200" dirty="0" smtClean="0">
                <a:latin typeface="Symbol" panose="05050102010706020507" pitchFamily="18" charset="2"/>
              </a:rPr>
              <a:t>m</a:t>
            </a:r>
            <a:r>
              <a:rPr lang="en-US" sz="3200" dirty="0" smtClean="0"/>
              <a:t>C</a:t>
            </a:r>
          </a:p>
          <a:p>
            <a:r>
              <a:rPr lang="en-US" sz="3200" b="1" dirty="0" smtClean="0"/>
              <a:t>Electric Force/Field Quiz Tuesday</a:t>
            </a:r>
            <a:endParaRPr lang="en-US" sz="3200" b="1" dirty="0"/>
          </a:p>
          <a:p>
            <a:endParaRPr lang="en-US" sz="2400" b="1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06116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925982"/>
              </p:ext>
            </p:extLst>
          </p:nvPr>
        </p:nvGraphicFramePr>
        <p:xfrm>
          <a:off x="381000" y="457200"/>
          <a:ext cx="8153400" cy="5715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76700"/>
                <a:gridCol w="4076700"/>
              </a:tblGrid>
              <a:tr h="714375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Electric Force/Field</a:t>
                      </a:r>
                      <a:r>
                        <a:rPr lang="en-US" baseline="0" dirty="0" smtClean="0"/>
                        <a:t> HW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12 Jimmy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12</a:t>
                      </a:r>
                      <a:endParaRPr lang="en-US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16 Paul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14 </a:t>
                      </a:r>
                      <a:r>
                        <a:rPr lang="en-US" dirty="0" err="1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Farita</a:t>
                      </a:r>
                      <a:endParaRPr lang="en-US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20 Sam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19 Brandon</a:t>
                      </a:r>
                      <a:endParaRPr lang="en-US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32 Soul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23 Godwin</a:t>
                      </a:r>
                      <a:endParaRPr lang="en-US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i="1" dirty="0" smtClean="0">
                          <a:solidFill>
                            <a:srgbClr val="FF0000"/>
                          </a:solidFill>
                        </a:rPr>
                        <a:t>43 </a:t>
                      </a:r>
                      <a:r>
                        <a:rPr lang="en-US" i="1" dirty="0" err="1" smtClean="0">
                          <a:solidFill>
                            <a:srgbClr val="FF0000"/>
                          </a:solidFill>
                        </a:rPr>
                        <a:t>Geethika</a:t>
                      </a:r>
                      <a:endParaRPr lang="en-US" i="1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i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24 Joseph</a:t>
                      </a:r>
                      <a:endParaRPr lang="en-US" i="1" dirty="0" smtClean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61 Joseph, Michael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25 Mustafa</a:t>
                      </a:r>
                      <a:endParaRPr lang="en-US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14375"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6148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403180</TotalTime>
  <Words>914</Words>
  <Application>Microsoft Office PowerPoint</Application>
  <PresentationFormat>On-screen Show (4:3)</PresentationFormat>
  <Paragraphs>259</Paragraphs>
  <Slides>15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9" baseType="lpstr">
      <vt:lpstr>Arial</vt:lpstr>
      <vt:lpstr>Calibri</vt:lpstr>
      <vt:lpstr>Symbol</vt:lpstr>
      <vt:lpstr>Office Theme</vt:lpstr>
      <vt:lpstr>PowerPoint Presentation</vt:lpstr>
      <vt:lpstr>Homeroom</vt:lpstr>
      <vt:lpstr>PowerPoint Presentation</vt:lpstr>
      <vt:lpstr>1/14  Honors Physics</vt:lpstr>
      <vt:lpstr>PowerPoint Presentation</vt:lpstr>
      <vt:lpstr>PowerPoint Presentation</vt:lpstr>
      <vt:lpstr>3rd Block AP Physics, 1/7/13</vt:lpstr>
      <vt:lpstr>1/13 Physics B / Physics C- Emag</vt:lpstr>
      <vt:lpstr>PowerPoint Presentation</vt:lpstr>
      <vt:lpstr>PowerPoint Presentation</vt:lpstr>
      <vt:lpstr>1/14 Astronomy</vt:lpstr>
      <vt:lpstr>PowerPoint Presentation</vt:lpstr>
      <vt:lpstr>Stars &amp; Constellations</vt:lpstr>
      <vt:lpstr>Robotics 42 days until bag &amp; tag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vci</dc:creator>
  <cp:lastModifiedBy>Richardson Luther W</cp:lastModifiedBy>
  <cp:revision>903</cp:revision>
  <cp:lastPrinted>2013-10-21T12:12:53Z</cp:lastPrinted>
  <dcterms:created xsi:type="dcterms:W3CDTF">2011-08-30T19:13:49Z</dcterms:created>
  <dcterms:modified xsi:type="dcterms:W3CDTF">2014-01-14T18:27:41Z</dcterms:modified>
</cp:coreProperties>
</file>